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Proxima Nova"/>
      <p:regular r:id="rId51"/>
      <p:bold r:id="rId52"/>
      <p:italic r:id="rId53"/>
      <p:bold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Century Gothic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CenturyGothic-bold.fntdata"/><Relationship Id="rId63" Type="http://schemas.openxmlformats.org/officeDocument/2006/relationships/font" Target="fonts/CenturyGothic-regular.fntdata"/><Relationship Id="rId22" Type="http://schemas.openxmlformats.org/officeDocument/2006/relationships/slide" Target="slides/slide17.xml"/><Relationship Id="rId66" Type="http://schemas.openxmlformats.org/officeDocument/2006/relationships/font" Target="fonts/CenturyGothic-boldItalic.fntdata"/><Relationship Id="rId21" Type="http://schemas.openxmlformats.org/officeDocument/2006/relationships/slide" Target="slides/slide16.xml"/><Relationship Id="rId65" Type="http://schemas.openxmlformats.org/officeDocument/2006/relationships/font" Target="fonts/CenturyGothic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roximaNova-regular.fntdata"/><Relationship Id="rId50" Type="http://schemas.openxmlformats.org/officeDocument/2006/relationships/slide" Target="slides/slide45.xml"/><Relationship Id="rId53" Type="http://schemas.openxmlformats.org/officeDocument/2006/relationships/font" Target="fonts/ProximaNova-italic.fntdata"/><Relationship Id="rId52" Type="http://schemas.openxmlformats.org/officeDocument/2006/relationships/font" Target="fonts/ProximaNova-bold.fntdata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520e499a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520e499a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f6bcd2e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f6bcd2e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9208dab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9208dab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9208dab3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9208dab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9208dab3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9208dab3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f6bcd2e3b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f6bcd2e3b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f6bcd2e3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f6bcd2e3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>
                <a:solidFill>
                  <a:schemeClr val="dk1"/>
                </a:solidFill>
              </a:rPr>
              <a:t>Tf : Term Frequency, fréquence d’apparition d’un mot.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>
                <a:solidFill>
                  <a:schemeClr val="dk1"/>
                </a:solidFill>
              </a:rPr>
              <a:t>Idf : Inverse Document Frequency, le log de l’inverse de la proportion de document du corpus qui contiennent le mot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chemeClr val="dk1"/>
                </a:solidFill>
              </a:rPr>
              <a:t>Paramètres :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chemeClr val="dk1"/>
                </a:solidFill>
              </a:rPr>
              <a:t>- max_df : fixe un seuil pour le Document Frequency à ne pas dépasser pour compter le mot (0.8)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50">
                <a:solidFill>
                  <a:schemeClr val="dk1"/>
                </a:solidFill>
              </a:rPr>
              <a:t>- min_df : fixe un seuil minimum pour le Document Frequency pour compter le mot (0.02)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4cd2bbce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4cd2bbce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f6bcd2e3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f6bcd2e3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9208dab3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9208dab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385449e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7385449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4cd2bbce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4cd2bbce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f6bcd2e3b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f6bcd2e3b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f7ff70c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f7ff70c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f7ff70cb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f7ff70cb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f7ff70cb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f7ff70cb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f7ff70cb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f7ff70cb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f7ff70c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f7ff70c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f7ff70cb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f7ff70cb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28f4ce60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28f4ce60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0ef9fc6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30ef9fc6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0ef9fc6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0ef9fc6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4cd2bbce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4cd2bbce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28f4ce6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28f4ce6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0ef9fc6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30ef9fc6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0ef9fc6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0ef9fc6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30ef9fc6c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30ef9fc6c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30ef9fc6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30ef9fc6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28f4ce6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28f4ce6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0ef9fc6c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0ef9fc6c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42e189a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42e189a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20bcbdccd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20bcbdccd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28f4ce6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28f4ce6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520e499a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520e499a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Le concept de clustering repose fortement sur ceux de </a:t>
            </a:r>
            <a:r>
              <a:rPr lang="fr" sz="1105" u="sng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distance </a:t>
            </a: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et de </a:t>
            </a:r>
            <a:r>
              <a:rPr lang="fr" sz="1105" u="sng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similarité</a:t>
            </a: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Nous voulons de nos clusters qu'ils soient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resserrés sur eux mêmes : deux points qui sont proches doivent appartenir au même cluster (homogénéité)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loin les uns des autres : deux points qui sont éloignés doivent appartenir à des clusters différents. (séparation)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Pour évaluer un algorithme de clustering, on peut s'intéresser à :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la forme des clusters qu'il produit (sont-ils denses, bien séparés). On utilise ici souvent le coefficient de silhouette ;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la stabilité de l'algorithme (avec la fonction predict)</a:t>
            </a:r>
            <a:endParaRPr sz="1105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fr" sz="1105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	la compatibilité des résultats avec des connaissances spécifiques au domaine, que l'on peut évaluer à l'aide de mesures d'enrichissement.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d3445ae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d3445ae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51fdb094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351fdb094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42e189a5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42e189a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42e189a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42e189a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a21750c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a21750c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a21750c4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a21750c4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520e499a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520e499a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520e499a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520e499a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f7ff70c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f7ff70c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bcbdcc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0bcbdcc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9d7a79c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9d7a79c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2">
  <p:cSld name="MAIN_POINT_2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1">
  <p:cSld name="MAIN_POINT_1"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1 1">
  <p:cSld name="MAIN_POINT_1_1">
    <p:bg>
      <p:bgPr>
        <a:solidFill>
          <a:srgbClr val="0E945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1 1 1">
  <p:cSld name="MAIN_POINT_1_1_1">
    <p:bg>
      <p:bgPr>
        <a:solidFill>
          <a:srgbClr val="0B774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1 1 1 1">
  <p:cSld name="MAIN_POINT_1_1_1_1">
    <p:bg>
      <p:bgPr>
        <a:solidFill>
          <a:srgbClr val="08563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gument principal 1 1 1 1 1">
  <p:cSld name="MAIN_POINT_1_1_1_1_1">
    <p:bg>
      <p:bgPr>
        <a:solidFill>
          <a:srgbClr val="08563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265500" y="3300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69600" y="2062300"/>
            <a:ext cx="3837000" cy="26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" name="Google Shape;76;p18"/>
          <p:cNvCxnSpPr/>
          <p:nvPr/>
        </p:nvCxnSpPr>
        <p:spPr>
          <a:xfrm>
            <a:off x="369600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4939500" y="2062300"/>
            <a:ext cx="3837000" cy="26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3" type="title"/>
          </p:nvPr>
        </p:nvSpPr>
        <p:spPr>
          <a:xfrm>
            <a:off x="4835400" y="3300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 1">
  <p:cSld name="BLANK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 1">
  <p:cSld name="SECTION_TITLE_AND_DESCRIPTION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Google Shape;95;p23"/>
          <p:cNvSpPr txBox="1"/>
          <p:nvPr/>
        </p:nvSpPr>
        <p:spPr>
          <a:xfrm>
            <a:off x="4835400" y="1662650"/>
            <a:ext cx="41694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xx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lang="fr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xx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t/>
            </a:r>
            <a:endParaRPr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156625" y="1662650"/>
            <a:ext cx="41694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800"/>
              <a:buFont typeface="Proxima Nova"/>
              <a:buChar char="●"/>
            </a:pPr>
            <a:r>
              <a:rPr lang="fr" sz="1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xx</a:t>
            </a:r>
            <a:endParaRPr sz="1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Proxima Nova"/>
              <a:buChar char="○"/>
            </a:pPr>
            <a:r>
              <a:rPr lang="fr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xx</a:t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Proxima Nova"/>
              <a:buChar char="■"/>
            </a:pPr>
            <a:r>
              <a:t/>
            </a:r>
            <a:endParaRPr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1400"/>
              <a:buFont typeface="Proxima Nova"/>
              <a:buChar char="●"/>
            </a:pPr>
            <a:r>
              <a:t/>
            </a:r>
            <a:endParaRPr sz="17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3"/>
          <p:cNvSpPr txBox="1"/>
          <p:nvPr>
            <p:ph type="title"/>
          </p:nvPr>
        </p:nvSpPr>
        <p:spPr>
          <a:xfrm>
            <a:off x="265500" y="615559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3"/>
          <p:cNvSpPr txBox="1"/>
          <p:nvPr>
            <p:ph idx="2" type="title"/>
          </p:nvPr>
        </p:nvSpPr>
        <p:spPr>
          <a:xfrm>
            <a:off x="4835400" y="615559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9" name="Google Shape;99;p23"/>
          <p:cNvCxnSpPr/>
          <p:nvPr/>
        </p:nvCxnSpPr>
        <p:spPr>
          <a:xfrm>
            <a:off x="378050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 1">
  <p:cSld name="SECTION_HEADER_1_1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Roboto"/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blanchonnicolas/IA_Project6_Openclassrooms_IAStart_U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2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6.xml"/><Relationship Id="rId4" Type="http://schemas.openxmlformats.org/officeDocument/2006/relationships/slide" Target="/ppt/slides/slide21.xml"/><Relationship Id="rId9" Type="http://schemas.openxmlformats.org/officeDocument/2006/relationships/slide" Target="/ppt/slides/slide24.xml"/><Relationship Id="rId5" Type="http://schemas.openxmlformats.org/officeDocument/2006/relationships/slide" Target="/ppt/slides/slide24.xml"/><Relationship Id="rId6" Type="http://schemas.openxmlformats.org/officeDocument/2006/relationships/slide" Target="/ppt/slides/slide26.xml"/><Relationship Id="rId7" Type="http://schemas.openxmlformats.org/officeDocument/2006/relationships/slide" Target="/ppt/slides/slide6.xml"/><Relationship Id="rId8" Type="http://schemas.openxmlformats.org/officeDocument/2006/relationships/slide" Target="/ppt/slides/slide2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6 : Avis Restau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/>
              <a:t>Challenge : </a:t>
            </a:r>
            <a:r>
              <a:rPr lang="fr" sz="2300">
                <a:latin typeface="Arial"/>
                <a:ea typeface="Arial"/>
                <a:cs typeface="Arial"/>
                <a:sym typeface="Arial"/>
              </a:rPr>
              <a:t>Améliorez le produit IA de votre start-up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fr" sz="1580">
                <a:uFill>
                  <a:noFill/>
                </a:uFill>
                <a:hlinkClick r:id="rId3"/>
              </a:rPr>
              <a:t>https://github.com/blanchonnicolas/IA_Project6_Openclassrooms_IAStart_Up</a:t>
            </a:r>
            <a:endParaRPr sz="15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Préparation des données</a:t>
            </a:r>
            <a:endParaRPr/>
          </a:p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1264925" y="1526350"/>
            <a:ext cx="1674900" cy="508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Lecture JSON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Stockage Dataframe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2939825" y="1526350"/>
            <a:ext cx="1674900" cy="508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Filtrage Commentaires négatifs (stars &lt;= 2)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4614725" y="1526350"/>
            <a:ext cx="1674900" cy="508800"/>
          </a:xfrm>
          <a:prstGeom prst="homePlate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Conversion LowerCase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Suppression ponctuation et Digits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6289625" y="1526350"/>
            <a:ext cx="1674900" cy="5088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Division Chaine de caractère en Token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1264925" y="2398375"/>
            <a:ext cx="1674900" cy="5088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Suppression Tags non désirés (Adverbes, Noms)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5" name="Google Shape;205;p33"/>
          <p:cNvSpPr/>
          <p:nvPr/>
        </p:nvSpPr>
        <p:spPr>
          <a:xfrm>
            <a:off x="2939825" y="2398375"/>
            <a:ext cx="1674900" cy="508800"/>
          </a:xfrm>
          <a:prstGeom prst="homePlate">
            <a:avLst>
              <a:gd fmla="val 50000" name="adj"/>
            </a:avLst>
          </a:prstGeom>
          <a:solidFill>
            <a:srgbClr val="0E9453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Suppression StopWords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4614725" y="2398375"/>
            <a:ext cx="1674900" cy="508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Retrouver la racine par Lemmatization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289625" y="2398375"/>
            <a:ext cx="1674900" cy="508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8000" lIns="18000" spcFirstLastPara="1" rIns="18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Reconstitution </a:t>
            </a:r>
            <a:r>
              <a:rPr lang="fr" sz="900">
                <a:solidFill>
                  <a:schemeClr val="lt1"/>
                </a:solidFill>
              </a:rPr>
              <a:t>Chaine de caractère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208" name="Google Shape;208;p33"/>
          <p:cNvCxnSpPr>
            <a:stCxn id="203" idx="3"/>
            <a:endCxn id="204" idx="1"/>
          </p:cNvCxnSpPr>
          <p:nvPr/>
        </p:nvCxnSpPr>
        <p:spPr>
          <a:xfrm flipH="1">
            <a:off x="1264925" y="1780750"/>
            <a:ext cx="6699600" cy="872100"/>
          </a:xfrm>
          <a:prstGeom prst="bentConnector5">
            <a:avLst>
              <a:gd fmla="val -3554" name="adj1"/>
              <a:gd fmla="val 49996" name="adj2"/>
              <a:gd fmla="val 103554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33"/>
          <p:cNvSpPr txBox="1"/>
          <p:nvPr/>
        </p:nvSpPr>
        <p:spPr>
          <a:xfrm>
            <a:off x="1280775" y="2997525"/>
            <a:ext cx="1546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latin typeface="Proxima Nova"/>
                <a:ea typeface="Proxima Nova"/>
                <a:cs typeface="Proxima Nova"/>
                <a:sym typeface="Proxima Nova"/>
              </a:rPr>
              <a:t>Note: Etape ajoutée après analyse des Tags</a:t>
            </a:r>
            <a:endParaRPr i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563025" y="4057950"/>
            <a:ext cx="7962900" cy="8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Nous construirons un “pipeline” afin de préparer de futurs jeux de données, et assurer la reproductibilité de la préparation.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Comptage de la fréquence des mots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152475"/>
            <a:ext cx="3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Nous notons ici que les mots les plus fréquents, appartenant au commentaires associés aux évaluations négatives n’appartiennent pas à la même famille (Noms, Adjectifs, Adverbes, …)</a:t>
            </a:r>
            <a:endParaRPr/>
          </a:p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75" y="1152475"/>
            <a:ext cx="518703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 de la nature des mots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5531825" y="1152475"/>
            <a:ext cx="33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voyons ici qu’une forte proportion des mots sont de Nature = Noms (NN).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L’étude </a:t>
            </a:r>
            <a:r>
              <a:rPr lang="fr"/>
              <a:t>approfondie</a:t>
            </a:r>
            <a:r>
              <a:rPr lang="fr"/>
              <a:t> de chaque TAG nous permettra de </a:t>
            </a:r>
            <a:r>
              <a:rPr lang="fr"/>
              <a:t>sélectionner</a:t>
            </a:r>
            <a:r>
              <a:rPr lang="fr"/>
              <a:t> les tags les plus utiles dans le cadre de notre analyse.</a:t>
            </a:r>
            <a:endParaRPr/>
          </a:p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14731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visuelles en Nuage de mots</a:t>
            </a:r>
            <a:endParaRPr/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311700" y="4064000"/>
            <a:ext cx="3668700" cy="6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Tags excluded from Wordcloud are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tag_type_to_eliminate = ['RB','RBR','MD','CD']</a:t>
            </a:r>
            <a:endParaRPr/>
          </a:p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4831550" y="1152475"/>
            <a:ext cx="400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représentons ici les 50 mots les plus fréquents dans le corpus.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Plus leur nombre d’apparition est fréquent, et plus la taille est imposante.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A ce stade, il reste complexe de </a:t>
            </a:r>
            <a:r>
              <a:rPr lang="fr"/>
              <a:t>déterminer</a:t>
            </a:r>
            <a:r>
              <a:rPr lang="fr"/>
              <a:t> de vrais sujets d’insatisfaction.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25" y="1170125"/>
            <a:ext cx="3514447" cy="274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Pondération des mots</a:t>
            </a:r>
            <a:endParaRPr/>
          </a:p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Pondération des Mots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311700" y="1152475"/>
            <a:ext cx="8520600" cy="16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1600"/>
              <a:t>Nous évaluerons l’importance des mots, par leur fréquence, ainsi que par leur singularité.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fr" sz="1600"/>
              <a:t>Pour se faire, nous utilisons l</a:t>
            </a:r>
            <a:r>
              <a:rPr lang="fr" sz="1600"/>
              <a:t>a métrique tf-idf (Term-Frequency - Inverse Document Frequency) qui permettra de pondérer le nombre d’apparition du mot par rapport à sa rareté.</a:t>
            </a:r>
            <a:endParaRPr sz="1600"/>
          </a:p>
        </p:txBody>
      </p:sp>
      <p:sp>
        <p:nvSpPr>
          <p:cNvPr id="248" name="Google Shape;2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104" y="2833200"/>
            <a:ext cx="3909596" cy="1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354275" y="2846650"/>
            <a:ext cx="4562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Nous obtenons une matrice tfidf, correspondant à une représentation vectorielle des mots.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Nous sauvegardons le modèle pour une future réutilisation.</a:t>
            </a:r>
            <a:endParaRPr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5472450" y="4652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TfidfVectorizer(min_df=0.005,max_df=0.8)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non-supervisées</a:t>
            </a:r>
            <a:endParaRPr/>
          </a:p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Algorithmes de classifications</a:t>
            </a:r>
            <a:endParaRPr/>
          </a:p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4" name="Google Shape;264;p40"/>
          <p:cNvSpPr/>
          <p:nvPr/>
        </p:nvSpPr>
        <p:spPr>
          <a:xfrm>
            <a:off x="1910350" y="1290399"/>
            <a:ext cx="2667000" cy="2613000"/>
          </a:xfrm>
          <a:prstGeom prst="roundRect">
            <a:avLst>
              <a:gd fmla="val 2440" name="adj"/>
            </a:avLst>
          </a:prstGeom>
          <a:solidFill>
            <a:srgbClr val="63D29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4761028" y="1290399"/>
            <a:ext cx="2667000" cy="2613000"/>
          </a:xfrm>
          <a:prstGeom prst="roundRect">
            <a:avLst>
              <a:gd fmla="val 2440" name="adj"/>
            </a:avLst>
          </a:prstGeom>
          <a:solidFill>
            <a:srgbClr val="4BA17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1986550" y="1521425"/>
            <a:ext cx="24954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LDA (x2)</a:t>
            </a:r>
            <a:b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Modèle probabiliste génératif qui permet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 décrire des collections de documents de texte.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 nous permettra d’étudier des structures thématiques cachées dans le texte, et ainsi </a:t>
            </a: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déterminer</a:t>
            </a: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des thèmes.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Nous utiliserons pour cet algorithme 2 librairies (sklearn et Gensim)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4846755" y="1521425"/>
            <a:ext cx="24954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b="1" lang="f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NMF</a:t>
            </a:r>
            <a:br>
              <a:rPr lang="fr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Non-Negative Matrix factorization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 NMF est une technique de réduction de dimension adaptée aux ma-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trices creuses, par exemple des occurrences ou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oto Sans Symbols"/>
              <a:buNone/>
            </a:pPr>
            <a:r>
              <a:rPr lang="fr" sz="105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dénombrements de mots.</a:t>
            </a:r>
            <a:endParaRPr sz="10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563025" y="4057950"/>
            <a:ext cx="7962900" cy="81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Nous essayons ces algorithmes avec un nombre non optimisé de Topics (=5), ceci afin d’obtenir un premier aperçu des classifications proposées.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d’optimisation des hyper-paramètres</a:t>
            </a:r>
            <a:endParaRPr i="1"/>
          </a:p>
        </p:txBody>
      </p:sp>
      <p:sp>
        <p:nvSpPr>
          <p:cNvPr id="274" name="Google Shape;27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5698925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L’utilisation de la librairie GENSIM LDA nous permet de rechercher le nombre optimal de Thème, par la mesure du score de cohérence C_V.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Le choix optimal de cette mesure </a:t>
            </a:r>
            <a:r>
              <a:rPr lang="fr"/>
              <a:t>s'apparente</a:t>
            </a:r>
            <a:r>
              <a:rPr lang="fr"/>
              <a:t> à la méthode du coude, et nous </a:t>
            </a:r>
            <a:r>
              <a:rPr lang="fr"/>
              <a:t>privilégions</a:t>
            </a:r>
            <a:r>
              <a:rPr lang="fr"/>
              <a:t> ici Topic = 4.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394126" cy="3597888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1250100" y="1272700"/>
            <a:ext cx="360000" cy="36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Recherche d’optimisation des hyper-paramètres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5813050" y="1372413"/>
            <a:ext cx="31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Nous recherchons ici le score de cohérence U-MASS optimale, en prenant en compte l’apparition simultanée des bi-grammes: Fréquence à laquelle les deux mots (Wi, Wj) ont été vus ensemble dans le corpus.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08249" cy="37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/>
          <p:nvPr/>
        </p:nvSpPr>
        <p:spPr>
          <a:xfrm>
            <a:off x="1250100" y="4254875"/>
            <a:ext cx="360000" cy="36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Agenda</a:t>
            </a:r>
            <a:endParaRPr/>
          </a:p>
        </p:txBody>
      </p:sp>
      <p:grpSp>
        <p:nvGrpSpPr>
          <p:cNvPr id="111" name="Google Shape;111;p25"/>
          <p:cNvGrpSpPr/>
          <p:nvPr/>
        </p:nvGrpSpPr>
        <p:grpSpPr>
          <a:xfrm>
            <a:off x="392301" y="1087655"/>
            <a:ext cx="1918200" cy="3461395"/>
            <a:chOff x="495491" y="1087655"/>
            <a:chExt cx="1918200" cy="3461395"/>
          </a:xfrm>
        </p:grpSpPr>
        <p:sp>
          <p:nvSpPr>
            <p:cNvPr id="112" name="Google Shape;112;p25"/>
            <p:cNvSpPr/>
            <p:nvPr/>
          </p:nvSpPr>
          <p:spPr>
            <a:xfrm>
              <a:off x="495491" y="1087655"/>
              <a:ext cx="1918200" cy="722100"/>
            </a:xfrm>
            <a:prstGeom prst="round2SameRect">
              <a:avLst>
                <a:gd fmla="val 8975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495491" y="1809750"/>
              <a:ext cx="1918200" cy="273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6400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7F7F7F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Traitement des données textuelles </a:t>
              </a:r>
              <a:endParaRPr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Contexte et objectifs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Jeu de données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Nettoyage des données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Pondération des mots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Etude et Sauvegarde des modèles de classification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25"/>
          <p:cNvGrpSpPr/>
          <p:nvPr/>
        </p:nvGrpSpPr>
        <p:grpSpPr>
          <a:xfrm>
            <a:off x="2539348" y="1087655"/>
            <a:ext cx="1918200" cy="3461395"/>
            <a:chOff x="495491" y="1087655"/>
            <a:chExt cx="1918200" cy="3461395"/>
          </a:xfrm>
        </p:grpSpPr>
        <p:sp>
          <p:nvSpPr>
            <p:cNvPr id="115" name="Google Shape;115;p25"/>
            <p:cNvSpPr/>
            <p:nvPr/>
          </p:nvSpPr>
          <p:spPr>
            <a:xfrm>
              <a:off x="495491" y="1087655"/>
              <a:ext cx="1918200" cy="722100"/>
            </a:xfrm>
            <a:prstGeom prst="round2SameRect">
              <a:avLst>
                <a:gd fmla="val 8975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>
              <a:off x="495491" y="1809750"/>
              <a:ext cx="1918200" cy="273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6400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7F7F7F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Classer de nouvelles données collectées via API YELP</a:t>
              </a:r>
              <a:endParaRPr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Authentification API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Structure JSON GraphQL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Pipeline Traitement du texte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Chargement des modèles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Classification des nouvelles données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25"/>
          <p:cNvGrpSpPr/>
          <p:nvPr/>
        </p:nvGrpSpPr>
        <p:grpSpPr>
          <a:xfrm>
            <a:off x="4686395" y="1087655"/>
            <a:ext cx="1918200" cy="3461395"/>
            <a:chOff x="495491" y="1087655"/>
            <a:chExt cx="1918200" cy="3461395"/>
          </a:xfrm>
        </p:grpSpPr>
        <p:sp>
          <p:nvSpPr>
            <p:cNvPr id="118" name="Google Shape;118;p25"/>
            <p:cNvSpPr/>
            <p:nvPr/>
          </p:nvSpPr>
          <p:spPr>
            <a:xfrm>
              <a:off x="495491" y="1087655"/>
              <a:ext cx="1918200" cy="722100"/>
            </a:xfrm>
            <a:prstGeom prst="round2SameRect">
              <a:avLst>
                <a:gd fmla="val 8975" name="adj1"/>
                <a:gd fmla="val 0" name="adj2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495491" y="1809750"/>
              <a:ext cx="1918200" cy="273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640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7F7F7F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Représentation des résultats sur une PAGE WEB</a:t>
              </a:r>
              <a:endParaRPr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Création des variables RFM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Création d’autres variables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Visualisation en Composantes principales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Analyse des segmentations utilisant KMeans, ACH et DBScan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25"/>
          <p:cNvGrpSpPr/>
          <p:nvPr/>
        </p:nvGrpSpPr>
        <p:grpSpPr>
          <a:xfrm>
            <a:off x="6833443" y="1087655"/>
            <a:ext cx="1918200" cy="3461395"/>
            <a:chOff x="495491" y="1087655"/>
            <a:chExt cx="1918200" cy="3461395"/>
          </a:xfrm>
        </p:grpSpPr>
        <p:sp>
          <p:nvSpPr>
            <p:cNvPr id="121" name="Google Shape;121;p25"/>
            <p:cNvSpPr/>
            <p:nvPr/>
          </p:nvSpPr>
          <p:spPr>
            <a:xfrm>
              <a:off x="495491" y="1087655"/>
              <a:ext cx="1918200" cy="722100"/>
            </a:xfrm>
            <a:prstGeom prst="round2SameRect">
              <a:avLst>
                <a:gd fmla="val 8975" name="adj1"/>
                <a:gd fmla="val 0" name="adj2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495491" y="1809750"/>
              <a:ext cx="1918200" cy="273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640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7F7F7F"/>
                  </a:solidFill>
                  <a:uFill>
                    <a:noFill/>
                  </a:uFill>
                  <a:latin typeface="Roboto"/>
                  <a:ea typeface="Roboto"/>
                  <a:cs typeface="Roboto"/>
                  <a:sym typeface="Roboto"/>
                  <a:hlinkClick action="ppaction://hlinksldjump"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Traitement des données Images</a:t>
              </a:r>
              <a:endParaRPr b="1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fr" sz="14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b="1"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SIFT (Descripteurs)</a:t>
              </a:r>
              <a:endParaRPr b="1" sz="14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Segmentations KMeans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Réduction de dimension (ACP et T-SNE)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Analyse de similarité</a:t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3" name="Google Shape;123;p25">
            <a:hlinkClick action="ppaction://hlinksldjump" r:id="rId7"/>
          </p:cNvPr>
          <p:cNvSpPr/>
          <p:nvPr/>
        </p:nvSpPr>
        <p:spPr>
          <a:xfrm>
            <a:off x="966619" y="1437272"/>
            <a:ext cx="769500" cy="769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4" name="Google Shape;124;p25">
            <a:hlinkClick action="ppaction://hlinksldjump" r:id="rId8"/>
          </p:cNvPr>
          <p:cNvSpPr/>
          <p:nvPr/>
        </p:nvSpPr>
        <p:spPr>
          <a:xfrm>
            <a:off x="3113666" y="1437272"/>
            <a:ext cx="769500" cy="769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5" name="Google Shape;125;p25">
            <a:hlinkClick action="ppaction://hlinksldjump" r:id="rId9"/>
          </p:cNvPr>
          <p:cNvSpPr/>
          <p:nvPr/>
        </p:nvSpPr>
        <p:spPr>
          <a:xfrm>
            <a:off x="5260713" y="1437272"/>
            <a:ext cx="769500" cy="769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E9453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>
              <a:solidFill>
                <a:srgbClr val="0E9453"/>
              </a:solidFill>
            </a:endParaRPr>
          </a:p>
        </p:txBody>
      </p:sp>
      <p:sp>
        <p:nvSpPr>
          <p:cNvPr id="126" name="Google Shape;126;p25">
            <a:hlinkClick action="ppaction://hlinksldjump" r:id="rId10"/>
          </p:cNvPr>
          <p:cNvSpPr/>
          <p:nvPr/>
        </p:nvSpPr>
        <p:spPr>
          <a:xfrm>
            <a:off x="7407761" y="1437272"/>
            <a:ext cx="769500" cy="7695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>
              <a:solidFill>
                <a:srgbClr val="0B7140"/>
              </a:solidFill>
            </a:endParaRPr>
          </a:p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visuelle des Thèmes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152475"/>
            <a:ext cx="3370800" cy="22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librairie pyLDAvis </a:t>
            </a:r>
            <a:r>
              <a:rPr lang="fr"/>
              <a:t>permet de faciliter l’interprétation des thèmes à l’aide d’une représentation graphique sur 2 composantes principales.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Nous pouvons ainsi tirer des conclusions sur l’importance de certains mots pour certains thèmes.</a:t>
            </a:r>
            <a:endParaRPr/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00" y="1170125"/>
            <a:ext cx="5156698" cy="252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4744375" y="3961675"/>
            <a:ext cx="3814500" cy="9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	- Topic 1 : Nourriture, Aliments et </a:t>
            </a:r>
            <a:r>
              <a:rPr lang="fr" sz="1200">
                <a:solidFill>
                  <a:schemeClr val="lt1"/>
                </a:solidFill>
              </a:rPr>
              <a:t>Goûts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	- </a:t>
            </a:r>
            <a:r>
              <a:rPr lang="fr" sz="1200">
                <a:solidFill>
                  <a:schemeClr val="lt1"/>
                </a:solidFill>
              </a:rPr>
              <a:t>Topic</a:t>
            </a:r>
            <a:r>
              <a:rPr lang="fr" sz="1200">
                <a:solidFill>
                  <a:schemeClr val="lt1"/>
                </a:solidFill>
              </a:rPr>
              <a:t> 2 : Réservation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	- Topic 3 : Bar et boissons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</a:rPr>
              <a:t>	- Topic 4 : Temps d'attente et Service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96" name="Google Shape;296;p43"/>
          <p:cNvGrpSpPr/>
          <p:nvPr/>
        </p:nvGrpSpPr>
        <p:grpSpPr>
          <a:xfrm>
            <a:off x="311700" y="3228025"/>
            <a:ext cx="3335200" cy="1609425"/>
            <a:chOff x="311700" y="3228025"/>
            <a:chExt cx="3335200" cy="1609425"/>
          </a:xfrm>
        </p:grpSpPr>
        <p:pic>
          <p:nvPicPr>
            <p:cNvPr id="297" name="Google Shape;297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3228025"/>
              <a:ext cx="3335200" cy="160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43"/>
            <p:cNvSpPr/>
            <p:nvPr/>
          </p:nvSpPr>
          <p:spPr>
            <a:xfrm>
              <a:off x="2449275" y="3397600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3"/>
            <p:cNvSpPr/>
            <p:nvPr/>
          </p:nvSpPr>
          <p:spPr>
            <a:xfrm>
              <a:off x="2747795" y="3531159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3"/>
            <p:cNvSpPr/>
            <p:nvPr/>
          </p:nvSpPr>
          <p:spPr>
            <a:xfrm>
              <a:off x="2138195" y="3658438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3"/>
            <p:cNvSpPr/>
            <p:nvPr/>
          </p:nvSpPr>
          <p:spPr>
            <a:xfrm>
              <a:off x="2442995" y="3791998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3"/>
            <p:cNvSpPr/>
            <p:nvPr/>
          </p:nvSpPr>
          <p:spPr>
            <a:xfrm>
              <a:off x="2138195" y="3925557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2442995" y="4179278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3"/>
            <p:cNvSpPr/>
            <p:nvPr/>
          </p:nvSpPr>
          <p:spPr>
            <a:xfrm>
              <a:off x="2747795" y="4312837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3"/>
            <p:cNvSpPr/>
            <p:nvPr/>
          </p:nvSpPr>
          <p:spPr>
            <a:xfrm>
              <a:off x="2138195" y="4440116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3"/>
            <p:cNvSpPr/>
            <p:nvPr/>
          </p:nvSpPr>
          <p:spPr>
            <a:xfrm>
              <a:off x="3052595" y="4567396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3"/>
            <p:cNvSpPr/>
            <p:nvPr/>
          </p:nvSpPr>
          <p:spPr>
            <a:xfrm>
              <a:off x="3052595" y="4700955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de nouveaux commentaires, et les classer dans le thèmes </a:t>
            </a:r>
            <a:r>
              <a:rPr lang="fr"/>
              <a:t>prédéfinis</a:t>
            </a:r>
            <a:endParaRPr i="1" u="sng"/>
          </a:p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44">
            <a:hlinkClick action="ppaction://hlinksldjump" r:id="rId3"/>
          </p:cNvPr>
          <p:cNvSpPr/>
          <p:nvPr/>
        </p:nvSpPr>
        <p:spPr>
          <a:xfrm flipH="1">
            <a:off x="7252050" y="263575"/>
            <a:ext cx="1220400" cy="4593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Back to AGENDA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 GraphQL &amp; </a:t>
            </a:r>
            <a:r>
              <a:rPr lang="fr"/>
              <a:t>Process de classification</a:t>
            </a:r>
            <a:endParaRPr/>
          </a:p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5331775" y="1506525"/>
            <a:ext cx="3577200" cy="1569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Query = </a:t>
            </a:r>
            <a:r>
              <a:rPr i="1" lang="fr" sz="1000"/>
              <a:t>s</a:t>
            </a:r>
            <a:r>
              <a:rPr i="1" lang="fr" sz="1000"/>
              <a:t>earch(location: "</a:t>
            </a:r>
            <a:r>
              <a:rPr b="1" i="1" lang="fr" sz="1000">
                <a:solidFill>
                  <a:srgbClr val="FF9900"/>
                </a:solidFill>
              </a:rPr>
              <a:t>paris</a:t>
            </a:r>
            <a:r>
              <a:rPr i="1" lang="fr" sz="1000"/>
              <a:t>", limit: 50 offset: ++) {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    	business {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B7743"/>
                </a:solidFill>
              </a:rPr>
              <a:t>        		name</a:t>
            </a:r>
            <a:endParaRPr b="1" i="1" sz="1000">
              <a:solidFill>
                <a:srgbClr val="0B77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B7743"/>
                </a:solidFill>
              </a:rPr>
              <a:t>        		reviews {</a:t>
            </a:r>
            <a:endParaRPr b="1" i="1" sz="1000">
              <a:solidFill>
                <a:srgbClr val="0B77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B7743"/>
                </a:solidFill>
              </a:rPr>
              <a:t>            			rating</a:t>
            </a:r>
            <a:endParaRPr b="1" i="1" sz="1000">
              <a:solidFill>
                <a:srgbClr val="0B77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B7743"/>
                </a:solidFill>
              </a:rPr>
              <a:t>            			text</a:t>
            </a:r>
            <a:endParaRPr b="1" i="1" sz="1000">
              <a:solidFill>
                <a:srgbClr val="0B77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00">
                <a:solidFill>
                  <a:srgbClr val="0B7743"/>
                </a:solidFill>
              </a:rPr>
              <a:t>            			}</a:t>
            </a:r>
            <a:endParaRPr b="1" i="1" sz="1000">
              <a:solidFill>
                <a:srgbClr val="0B77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        		}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    	}</a:t>
            </a:r>
            <a:endParaRPr i="1" sz="1000"/>
          </a:p>
        </p:txBody>
      </p:sp>
      <p:sp>
        <p:nvSpPr>
          <p:cNvPr id="322" name="Google Shape;322;p45"/>
          <p:cNvSpPr/>
          <p:nvPr/>
        </p:nvSpPr>
        <p:spPr>
          <a:xfrm rot="5400000">
            <a:off x="235850" y="1552175"/>
            <a:ext cx="1308600" cy="897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/>
          <p:nvPr/>
        </p:nvSpPr>
        <p:spPr>
          <a:xfrm rot="5400000">
            <a:off x="235850" y="2556075"/>
            <a:ext cx="1308600" cy="8979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5"/>
          <p:cNvSpPr/>
          <p:nvPr/>
        </p:nvSpPr>
        <p:spPr>
          <a:xfrm rot="5400000">
            <a:off x="235850" y="3559975"/>
            <a:ext cx="1308600" cy="897900"/>
          </a:xfrm>
          <a:prstGeom prst="chevron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5"/>
          <p:cNvSpPr txBox="1"/>
          <p:nvPr/>
        </p:nvSpPr>
        <p:spPr>
          <a:xfrm>
            <a:off x="1453275" y="1506525"/>
            <a:ext cx="3328800" cy="6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Authenticate and Run the Query on GraphQL API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1453275" y="2321638"/>
            <a:ext cx="3328800" cy="116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Store API return in files (stores in JSON and converted in CSV), Load in dataframe and process text preparation pipeline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1453275" y="3629350"/>
            <a:ext cx="3328800" cy="4311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Run LDA and GENSIM classifiers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5331775" y="3127654"/>
            <a:ext cx="3577200" cy="954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Chargement et réutilisation des modèles: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tfidf = load('./Models/tfidfvectorizer.joblib')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lda_tfidf_api = load('./Models/lda_tfidf.joblib')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tfidf_gensim = load('./Models/tfidf_gensim.joblib')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lda_gensim_api = load('./Models/lda_gensim.joblib')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6"/>
          <p:cNvGrpSpPr/>
          <p:nvPr/>
        </p:nvGrpSpPr>
        <p:grpSpPr>
          <a:xfrm>
            <a:off x="4666200" y="1339675"/>
            <a:ext cx="4201624" cy="1993125"/>
            <a:chOff x="4666200" y="1170125"/>
            <a:chExt cx="4201624" cy="1993125"/>
          </a:xfrm>
        </p:grpSpPr>
        <p:pic>
          <p:nvPicPr>
            <p:cNvPr id="334" name="Google Shape;33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66200" y="1170125"/>
              <a:ext cx="4201624" cy="199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46"/>
            <p:cNvSpPr/>
            <p:nvPr/>
          </p:nvSpPr>
          <p:spPr>
            <a:xfrm>
              <a:off x="7167824" y="1356943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7167824" y="1528183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7701224" y="1711984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7701224" y="1883225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7167824" y="2067026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7167824" y="2320747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6900705" y="2473147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6900705" y="2644388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6900705" y="2828189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7434105" y="3005710"/>
              <a:ext cx="288900" cy="10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visuelle des Thèmes</a:t>
            </a:r>
            <a:endParaRPr/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563025" y="3880450"/>
            <a:ext cx="7962900" cy="9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Nous mesurons la proportion des avis, sur chacun des </a:t>
            </a:r>
            <a:r>
              <a:rPr lang="fr">
                <a:solidFill>
                  <a:schemeClr val="lt1"/>
                </a:solidFill>
              </a:rPr>
              <a:t>thèmes</a:t>
            </a:r>
            <a:r>
              <a:rPr lang="fr">
                <a:solidFill>
                  <a:schemeClr val="lt1"/>
                </a:solidFill>
              </a:rPr>
              <a:t> </a:t>
            </a:r>
            <a:r>
              <a:rPr lang="fr">
                <a:solidFill>
                  <a:schemeClr val="lt1"/>
                </a:solidFill>
              </a:rPr>
              <a:t>obtenus.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Ensuite, nous représentons visuellement l’association mots / </a:t>
            </a:r>
            <a:r>
              <a:rPr lang="fr">
                <a:solidFill>
                  <a:schemeClr val="lt1"/>
                </a:solidFill>
              </a:rPr>
              <a:t>thèmes afin d’interpréter les résultats.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8" name="Google Shape;348;p46"/>
          <p:cNvPicPr preferRelativeResize="0"/>
          <p:nvPr/>
        </p:nvPicPr>
        <p:blipFill rotWithShape="1">
          <a:blip r:embed="rId4">
            <a:alphaModFix/>
          </a:blip>
          <a:srcRect b="0" l="0" r="49477" t="0"/>
          <a:stretch/>
        </p:blipFill>
        <p:spPr>
          <a:xfrm>
            <a:off x="2572750" y="1170125"/>
            <a:ext cx="2727751" cy="255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25" y="1170125"/>
            <a:ext cx="1845221" cy="255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Représentation des résultats sur une PAGE WEB</a:t>
            </a:r>
            <a:endParaRPr i="1" u="sng"/>
          </a:p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7">
            <a:hlinkClick action="ppaction://hlinksldjump" r:id="rId3"/>
          </p:cNvPr>
          <p:cNvSpPr/>
          <p:nvPr/>
        </p:nvSpPr>
        <p:spPr>
          <a:xfrm flipH="1">
            <a:off x="7252050" y="263575"/>
            <a:ext cx="1220400" cy="4593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Back to AGENDA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 reçues par l’API</a:t>
            </a:r>
            <a:endParaRPr/>
          </a:p>
        </p:txBody>
      </p:sp>
      <p:sp>
        <p:nvSpPr>
          <p:cNvPr id="362" name="Google Shape;36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311700" y="1153125"/>
            <a:ext cx="5966400" cy="19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de Streamlit pour générer une page HTML interactive.</a:t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Choix du fichier CSV à importer (voir données de l’API)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Traitement / Nettoyage Texte via pipeline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fr" sz="1700"/>
              <a:t>Classification des sujets + WordCloud (réutilisation de modèle via “joblib”)</a:t>
            </a:r>
            <a:endParaRPr sz="1700"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264325"/>
            <a:ext cx="2431035" cy="11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599" y="3264325"/>
            <a:ext cx="2717425" cy="11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8"/>
          <p:cNvPicPr preferRelativeResize="0"/>
          <p:nvPr/>
        </p:nvPicPr>
        <p:blipFill rotWithShape="1">
          <a:blip r:embed="rId5">
            <a:alphaModFix/>
          </a:blip>
          <a:srcRect b="0" l="28208" r="28771" t="0"/>
          <a:stretch/>
        </p:blipFill>
        <p:spPr>
          <a:xfrm>
            <a:off x="6371958" y="1152475"/>
            <a:ext cx="1759969" cy="19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987" y="3368025"/>
            <a:ext cx="2025937" cy="136124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/>
          <p:nvPr/>
        </p:nvSpPr>
        <p:spPr>
          <a:xfrm>
            <a:off x="5779475" y="3856302"/>
            <a:ext cx="331687" cy="832947"/>
          </a:xfrm>
          <a:custGeom>
            <a:rect b="b" l="l" r="r" t="t"/>
            <a:pathLst>
              <a:path extrusionOk="0" h="48392" w="18870">
                <a:moveTo>
                  <a:pt x="18565" y="0"/>
                </a:moveTo>
                <a:cubicBezTo>
                  <a:pt x="15471" y="2993"/>
                  <a:pt x="0" y="12276"/>
                  <a:pt x="0" y="17957"/>
                </a:cubicBezTo>
                <a:cubicBezTo>
                  <a:pt x="0" y="23638"/>
                  <a:pt x="18261" y="29928"/>
                  <a:pt x="18565" y="34087"/>
                </a:cubicBezTo>
                <a:cubicBezTo>
                  <a:pt x="18869" y="38246"/>
                  <a:pt x="1775" y="40529"/>
                  <a:pt x="1826" y="42913"/>
                </a:cubicBezTo>
                <a:cubicBezTo>
                  <a:pt x="1877" y="45297"/>
                  <a:pt x="16029" y="47479"/>
                  <a:pt x="18870" y="483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48"/>
          <p:cNvSpPr txBox="1"/>
          <p:nvPr/>
        </p:nvSpPr>
        <p:spPr>
          <a:xfrm>
            <a:off x="5918575" y="3893400"/>
            <a:ext cx="19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5918575" y="4392250"/>
            <a:ext cx="19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48"/>
          <p:cNvSpPr txBox="1"/>
          <p:nvPr>
            <p:ph idx="1" type="body"/>
          </p:nvPr>
        </p:nvSpPr>
        <p:spPr>
          <a:xfrm>
            <a:off x="311700" y="4538050"/>
            <a:ext cx="52083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Live Demo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des données Images</a:t>
            </a:r>
            <a:endParaRPr/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49">
            <a:hlinkClick action="ppaction://hlinksldjump" r:id="rId3"/>
          </p:cNvPr>
          <p:cNvSpPr/>
          <p:nvPr/>
        </p:nvSpPr>
        <p:spPr>
          <a:xfrm flipH="1">
            <a:off x="7252050" y="263575"/>
            <a:ext cx="1220400" cy="4593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Back to AGENDA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title"/>
          </p:nvPr>
        </p:nvSpPr>
        <p:spPr>
          <a:xfrm>
            <a:off x="490250" y="526350"/>
            <a:ext cx="776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des Images / Photos </a:t>
            </a:r>
            <a:endParaRPr/>
          </a:p>
        </p:txBody>
      </p:sp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 du jeu de donnée</a:t>
            </a:r>
            <a:endParaRPr/>
          </a:p>
        </p:txBody>
      </p:sp>
      <p:sp>
        <p:nvSpPr>
          <p:cNvPr id="390" name="Google Shape;39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91" name="Google Shape;391;p51"/>
          <p:cNvSpPr txBox="1"/>
          <p:nvPr>
            <p:ph idx="1" type="body"/>
          </p:nvPr>
        </p:nvSpPr>
        <p:spPr>
          <a:xfrm>
            <a:off x="6305550" y="1152475"/>
            <a:ext cx="252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des images à taille nulle (ou égale à 1k octet)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Sélection</a:t>
            </a:r>
            <a:r>
              <a:rPr lang="fr"/>
              <a:t> par équilibre des catégories</a:t>
            </a:r>
            <a:endParaRPr/>
          </a:p>
        </p:txBody>
      </p:sp>
      <p:pic>
        <p:nvPicPr>
          <p:cNvPr id="392" name="Google Shape;3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50" y="1152475"/>
            <a:ext cx="2400600" cy="30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051" y="1152475"/>
            <a:ext cx="2451250" cy="29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Photos sans preprocessing et Histogrammes</a:t>
            </a:r>
            <a:endParaRPr/>
          </a:p>
        </p:txBody>
      </p:sp>
      <p:sp>
        <p:nvSpPr>
          <p:cNvPr id="399" name="Google Shape;39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75" y="1152475"/>
            <a:ext cx="3708500" cy="352307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1" name="Google Shape;4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67" y="1152475"/>
            <a:ext cx="3803184" cy="35407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Descriptif</a:t>
            </a:r>
            <a:r>
              <a:rPr lang="fr"/>
              <a:t> du contexte projet</a:t>
            </a:r>
            <a:endParaRPr/>
          </a:p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490250" y="526350"/>
            <a:ext cx="7931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Preprocessing des Images et </a:t>
            </a:r>
            <a:r>
              <a:rPr lang="fr"/>
              <a:t>Détection</a:t>
            </a:r>
            <a:r>
              <a:rPr lang="fr"/>
              <a:t> des Descripteurs par SIFT</a:t>
            </a:r>
            <a:endParaRPr/>
          </a:p>
        </p:txBody>
      </p:sp>
      <p:sp>
        <p:nvSpPr>
          <p:cNvPr id="407" name="Google Shape;40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</a:t>
            </a:r>
            <a:r>
              <a:rPr lang="fr"/>
              <a:t>reprocessing et Détecteur SIFT</a:t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4" name="Google Shape;414;p54"/>
          <p:cNvSpPr/>
          <p:nvPr/>
        </p:nvSpPr>
        <p:spPr>
          <a:xfrm rot="5400000">
            <a:off x="4586975" y="1600125"/>
            <a:ext cx="1693200" cy="8979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4"/>
          <p:cNvSpPr/>
          <p:nvPr/>
        </p:nvSpPr>
        <p:spPr>
          <a:xfrm rot="5400000">
            <a:off x="4909325" y="2647039"/>
            <a:ext cx="1048500" cy="8979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4"/>
          <p:cNvSpPr/>
          <p:nvPr/>
        </p:nvSpPr>
        <p:spPr>
          <a:xfrm rot="5400000">
            <a:off x="4909325" y="3409053"/>
            <a:ext cx="1048500" cy="897900"/>
          </a:xfrm>
          <a:prstGeom prst="chevron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4"/>
          <p:cNvSpPr txBox="1"/>
          <p:nvPr/>
        </p:nvSpPr>
        <p:spPr>
          <a:xfrm>
            <a:off x="5996700" y="1225725"/>
            <a:ext cx="2958900" cy="107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Preprocess picture: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-"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Convert Colors (None, </a:t>
            </a:r>
            <a:r>
              <a:rPr lang="fr" sz="1100" u="sng">
                <a:latin typeface="Proxima Nova"/>
                <a:ea typeface="Proxima Nova"/>
                <a:cs typeface="Proxima Nova"/>
                <a:sym typeface="Proxima Nova"/>
              </a:rPr>
              <a:t>B&amp;W</a:t>
            </a: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, HSV)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-"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Resize (Yes, </a:t>
            </a:r>
            <a:r>
              <a:rPr lang="fr" sz="1100" u="sng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-"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Equalize (</a:t>
            </a:r>
            <a:r>
              <a:rPr lang="fr" sz="1100" u="sng">
                <a:latin typeface="Proxima Nova"/>
                <a:ea typeface="Proxima Nova"/>
                <a:cs typeface="Proxima Nova"/>
                <a:sym typeface="Proxima Nova"/>
              </a:rPr>
              <a:t>None</a:t>
            </a: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Hist, Clahe)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-"/>
            </a:pP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Blur (None, Normal ou </a:t>
            </a:r>
            <a:r>
              <a:rPr lang="fr" sz="1100" u="sng">
                <a:latin typeface="Proxima Nova"/>
                <a:ea typeface="Proxima Nova"/>
                <a:cs typeface="Proxima Nova"/>
                <a:sym typeface="Proxima Nova"/>
              </a:rPr>
              <a:t>Gaussian</a:t>
            </a:r>
            <a:r>
              <a:rPr lang="fr" sz="11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5996700" y="2662575"/>
            <a:ext cx="2958900" cy="5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Detect Keypoints: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-"/>
            </a:pP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SIFT Detect &amp; Compute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54"/>
          <p:cNvSpPr txBox="1"/>
          <p:nvPr/>
        </p:nvSpPr>
        <p:spPr>
          <a:xfrm>
            <a:off x="5996700" y="3490375"/>
            <a:ext cx="2958900" cy="4002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Afficher Image et Keypoints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1" y="1146774"/>
            <a:ext cx="3941698" cy="35164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kMeans : Déterminer le nombre de descripteurs</a:t>
            </a:r>
            <a:endParaRPr/>
          </a:p>
        </p:txBody>
      </p:sp>
      <p:sp>
        <p:nvSpPr>
          <p:cNvPr id="426" name="Google Shape;426;p55"/>
          <p:cNvSpPr txBox="1"/>
          <p:nvPr>
            <p:ph idx="1" type="body"/>
          </p:nvPr>
        </p:nvSpPr>
        <p:spPr>
          <a:xfrm>
            <a:off x="5705475" y="1152475"/>
            <a:ext cx="3126900" cy="18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MiniBatchKMeans avec k = variables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Détection du nombre de descripteurs par la méthode du coude.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Ce nombre de descripteurs sera ensuite notre dimension du BoW pour chacune des image.</a:t>
            </a:r>
            <a:endParaRPr sz="1600"/>
          </a:p>
        </p:txBody>
      </p:sp>
      <p:sp>
        <p:nvSpPr>
          <p:cNvPr id="427" name="Google Shape;4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00674" cy="3668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1992800" y="2708075"/>
            <a:ext cx="31269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Choix de k = 210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1573925" y="2824588"/>
            <a:ext cx="360000" cy="360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Histogramme des descripteurs</a:t>
            </a:r>
            <a:endParaRPr/>
          </a:p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113050" y="1152475"/>
            <a:ext cx="35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Démarche: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predBoW = </a:t>
            </a:r>
            <a:r>
              <a:rPr lang="fr" sz="1400"/>
              <a:t>kmeans.predict sur les descripteurs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countBoW = collections.Counter sur predBoW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Somme des countBoW par descripteur</a:t>
            </a:r>
            <a:endParaRPr sz="1400"/>
          </a:p>
        </p:txBody>
      </p:sp>
      <p:sp>
        <p:nvSpPr>
          <p:cNvPr id="437" name="Google Shape;4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00" y="1170125"/>
            <a:ext cx="5027977" cy="334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du Bag of Visual Words</a:t>
            </a:r>
            <a:endParaRPr/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5943600" y="1152475"/>
            <a:ext cx="28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BoW est un c</a:t>
            </a:r>
            <a:r>
              <a:rPr lang="fr"/>
              <a:t>atalogue de "mots visuels" qui décrivent les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Nous réalisons un clustering sur les features / descripteurs que l'on vient d'extraire, par l'utilisation d'une segmentation kMeans (MiniBatchKMeans).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Ensuite on va compter le nombre d'occurence de chaques classes (= le Bag of Visual Words)</a:t>
            </a:r>
            <a:endParaRPr/>
          </a:p>
        </p:txBody>
      </p:sp>
      <p:sp>
        <p:nvSpPr>
          <p:cNvPr id="445" name="Google Shape;4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38800" cy="330233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>
            <p:ph idx="1" type="body"/>
          </p:nvPr>
        </p:nvSpPr>
        <p:spPr>
          <a:xfrm>
            <a:off x="311700" y="4515450"/>
            <a:ext cx="5479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Bag of Visual Words Shape = 210 Descripteurs pour chacune de 5000 images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non-supervisées</a:t>
            </a:r>
            <a:endParaRPr/>
          </a:p>
        </p:txBody>
      </p:sp>
      <p:sp>
        <p:nvSpPr>
          <p:cNvPr id="453" name="Google Shape;45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idx="1" type="body"/>
          </p:nvPr>
        </p:nvSpPr>
        <p:spPr>
          <a:xfrm>
            <a:off x="311875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Prédire la classe de l'image (à partir des 210 features extraites via SIFT)</a:t>
            </a:r>
            <a:endParaRPr/>
          </a:p>
        </p:txBody>
      </p:sp>
      <p:sp>
        <p:nvSpPr>
          <p:cNvPr id="459" name="Google Shape;45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T-SNE avant réduction de dimension</a:t>
            </a:r>
            <a:endParaRPr/>
          </a:p>
        </p:txBody>
      </p:sp>
      <p:sp>
        <p:nvSpPr>
          <p:cNvPr id="460" name="Google Shape;46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975"/>
            <a:ext cx="4260300" cy="286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654975"/>
            <a:ext cx="4224450" cy="29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600" y="4240650"/>
            <a:ext cx="2590800" cy="2381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1787750" y="4607825"/>
            <a:ext cx="5479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5 Classes représentées, mais segmentation floue (et ARI faible)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T-SNE après réduction de dimension</a:t>
            </a:r>
            <a:endParaRPr/>
          </a:p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71" name="Google Shape;4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5100"/>
            <a:ext cx="4162201" cy="275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562" y="1567450"/>
            <a:ext cx="3540673" cy="1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3838" y="1805100"/>
            <a:ext cx="4114024" cy="28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1338" y="4208313"/>
            <a:ext cx="3121316" cy="2926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5" name="Google Shape;475;p60"/>
          <p:cNvSpPr txBox="1"/>
          <p:nvPr>
            <p:ph idx="1" type="body"/>
          </p:nvPr>
        </p:nvSpPr>
        <p:spPr>
          <a:xfrm>
            <a:off x="311875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Prédire la classe de l'image (à partir des 150 features réduites par ACP)</a:t>
            </a:r>
            <a:endParaRPr/>
          </a:p>
        </p:txBody>
      </p:sp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1787750" y="4607825"/>
            <a:ext cx="5479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5 Classes non représentées = Inexploitable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type="title"/>
          </p:nvPr>
        </p:nvSpPr>
        <p:spPr>
          <a:xfrm>
            <a:off x="490250" y="526350"/>
            <a:ext cx="7085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/>
              <a:t>Extraction de features avec un CNN </a:t>
            </a:r>
            <a:r>
              <a:rPr lang="fr" sz="4600"/>
              <a:t>pré-entraîné</a:t>
            </a:r>
            <a:endParaRPr sz="4600"/>
          </a:p>
        </p:txBody>
      </p:sp>
      <p:sp>
        <p:nvSpPr>
          <p:cNvPr id="482" name="Google Shape;48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"/>
          <p:cNvSpPr txBox="1"/>
          <p:nvPr>
            <p:ph idx="1" type="body"/>
          </p:nvPr>
        </p:nvSpPr>
        <p:spPr>
          <a:xfrm>
            <a:off x="6981000" y="2646425"/>
            <a:ext cx="1851300" cy="109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Ne correspond pas au besoin métier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8" name="Google Shape;4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426" y="1108675"/>
            <a:ext cx="3781201" cy="36001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9" name="Google Shape;48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Classification VGG Imagenet</a:t>
            </a:r>
            <a:endParaRPr/>
          </a:p>
        </p:txBody>
      </p:sp>
      <p:sp>
        <p:nvSpPr>
          <p:cNvPr id="490" name="Google Shape;49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1" name="Google Shape;491;p62"/>
          <p:cNvSpPr txBox="1"/>
          <p:nvPr>
            <p:ph idx="1" type="body"/>
          </p:nvPr>
        </p:nvSpPr>
        <p:spPr>
          <a:xfrm>
            <a:off x="6981125" y="1152475"/>
            <a:ext cx="18513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Prédiction des classes d'image (parmi les 1000 d'ImageNet).</a:t>
            </a:r>
            <a:endParaRPr/>
          </a:p>
        </p:txBody>
      </p:sp>
      <p:pic>
        <p:nvPicPr>
          <p:cNvPr id="492" name="Google Shape;49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55143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046" y="3297096"/>
            <a:ext cx="1255975" cy="14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2"/>
          <p:cNvSpPr/>
          <p:nvPr/>
        </p:nvSpPr>
        <p:spPr>
          <a:xfrm>
            <a:off x="3155700" y="3069975"/>
            <a:ext cx="1164900" cy="12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9000" y="3642000"/>
            <a:ext cx="933450" cy="1066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3" type="title"/>
          </p:nvPr>
        </p:nvSpPr>
        <p:spPr>
          <a:xfrm>
            <a:off x="4835400" y="3300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Labelliser les photos</a:t>
            </a:r>
            <a:endParaRPr/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265500" y="3300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Détecter</a:t>
            </a:r>
            <a:r>
              <a:rPr lang="fr"/>
              <a:t> les insatisfactions</a:t>
            </a:r>
            <a:endParaRPr/>
          </a:p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69600" y="2062300"/>
            <a:ext cx="3837000" cy="26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Analyser les commentaires postés sur la plateforme.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Extraire les sujets d’insatisfactions les plus communs.</a:t>
            </a:r>
            <a:endParaRPr/>
          </a:p>
        </p:txBody>
      </p:sp>
      <p:sp>
        <p:nvSpPr>
          <p:cNvPr id="142" name="Google Shape;142;p27"/>
          <p:cNvSpPr txBox="1"/>
          <p:nvPr>
            <p:ph idx="2" type="body"/>
          </p:nvPr>
        </p:nvSpPr>
        <p:spPr>
          <a:xfrm>
            <a:off x="4939500" y="2062300"/>
            <a:ext cx="3837000" cy="26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</a:t>
            </a:r>
            <a:r>
              <a:rPr lang="fr"/>
              <a:t>dentifier les photos relatives à la nourriture, les boissons, le décor  intérieur ou extérieur du restaurant, par l’utilisation d’un classifieur non entrainé.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T-SNE avant réduction de dimension</a:t>
            </a:r>
            <a:endParaRPr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311875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Prédire la classe de l'image (à partir des 512 features extraites du VGG pré-entrainé)</a:t>
            </a:r>
            <a:endParaRPr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75" y="1580750"/>
            <a:ext cx="3719187" cy="25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012" y="1580750"/>
            <a:ext cx="3721343" cy="25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000" y="3612500"/>
            <a:ext cx="3721350" cy="36374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63"/>
          <p:cNvSpPr txBox="1"/>
          <p:nvPr>
            <p:ph idx="1" type="body"/>
          </p:nvPr>
        </p:nvSpPr>
        <p:spPr>
          <a:xfrm>
            <a:off x="1009125" y="4119325"/>
            <a:ext cx="7108800" cy="8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5 Classes non représentées = 4 uniquement !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 classe “inside” semble avoir disparue, et confondue avec “outside”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A évaluer avec le responsable métier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7" name="Google Shape;507;p63"/>
          <p:cNvSpPr txBox="1"/>
          <p:nvPr>
            <p:ph idx="1" type="body"/>
          </p:nvPr>
        </p:nvSpPr>
        <p:spPr>
          <a:xfrm>
            <a:off x="3938575" y="1999050"/>
            <a:ext cx="11364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5000 Images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50" y="1580750"/>
            <a:ext cx="3689751" cy="251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75" y="1580750"/>
            <a:ext cx="3689740" cy="2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T-SNE avant réduction de dimension</a:t>
            </a:r>
            <a:endParaRPr/>
          </a:p>
        </p:txBody>
      </p:sp>
      <p:sp>
        <p:nvSpPr>
          <p:cNvPr id="515" name="Google Shape;51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6" name="Google Shape;516;p64"/>
          <p:cNvSpPr txBox="1"/>
          <p:nvPr>
            <p:ph idx="1" type="body"/>
          </p:nvPr>
        </p:nvSpPr>
        <p:spPr>
          <a:xfrm>
            <a:off x="311875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Prédire la classe de l'image (à partir des 512 features extraites du VGG pré-entrainé)</a:t>
            </a:r>
            <a:endParaRPr/>
          </a:p>
        </p:txBody>
      </p:sp>
      <p:sp>
        <p:nvSpPr>
          <p:cNvPr id="517" name="Google Shape;517;p64"/>
          <p:cNvSpPr txBox="1"/>
          <p:nvPr>
            <p:ph idx="1" type="body"/>
          </p:nvPr>
        </p:nvSpPr>
        <p:spPr>
          <a:xfrm>
            <a:off x="1009125" y="4119325"/>
            <a:ext cx="7108800" cy="8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5 Classes représentées ; Mais ARI plus faible !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La classe “inside” semble faire partie des prédictions.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p64"/>
          <p:cNvSpPr txBox="1"/>
          <p:nvPr>
            <p:ph idx="1" type="body"/>
          </p:nvPr>
        </p:nvSpPr>
        <p:spPr>
          <a:xfrm>
            <a:off x="3938575" y="1999050"/>
            <a:ext cx="11364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3750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Images</a:t>
            </a:r>
            <a:endParaRPr/>
          </a:p>
        </p:txBody>
      </p:sp>
      <p:pic>
        <p:nvPicPr>
          <p:cNvPr id="519" name="Google Shape;51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8475" y="3684950"/>
            <a:ext cx="3276600" cy="3143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50" y="1653225"/>
            <a:ext cx="3675875" cy="2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151" y="1653224"/>
            <a:ext cx="3534000" cy="2414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Visualisation T-SNE après réduction de dimension</a:t>
            </a:r>
            <a:endParaRPr/>
          </a:p>
        </p:txBody>
      </p:sp>
      <p:sp>
        <p:nvSpPr>
          <p:cNvPr id="527" name="Google Shape;5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8" name="Google Shape;528;p65"/>
          <p:cNvSpPr txBox="1"/>
          <p:nvPr>
            <p:ph idx="1" type="body"/>
          </p:nvPr>
        </p:nvSpPr>
        <p:spPr>
          <a:xfrm>
            <a:off x="311875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Prédire la classe de l'image (à partir des 300 features réduites par ACP)</a:t>
            </a:r>
            <a:endParaRPr/>
          </a:p>
        </p:txBody>
      </p:sp>
      <p:pic>
        <p:nvPicPr>
          <p:cNvPr id="529" name="Google Shape;5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2600" y="1584950"/>
            <a:ext cx="4922626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5"/>
          <p:cNvSpPr txBox="1"/>
          <p:nvPr>
            <p:ph idx="1" type="body"/>
          </p:nvPr>
        </p:nvSpPr>
        <p:spPr>
          <a:xfrm>
            <a:off x="3938575" y="1999050"/>
            <a:ext cx="11364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3750  </a:t>
            </a:r>
            <a:r>
              <a:rPr lang="fr"/>
              <a:t>Images</a:t>
            </a:r>
            <a:endParaRPr/>
          </a:p>
        </p:txBody>
      </p:sp>
      <p:sp>
        <p:nvSpPr>
          <p:cNvPr id="531" name="Google Shape;531;p65"/>
          <p:cNvSpPr txBox="1"/>
          <p:nvPr>
            <p:ph idx="1" type="body"/>
          </p:nvPr>
        </p:nvSpPr>
        <p:spPr>
          <a:xfrm>
            <a:off x="1787750" y="4586825"/>
            <a:ext cx="5479500" cy="33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5 Classes non représentées = Inexploitable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2" name="Google Shape;53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8350" y="1623825"/>
            <a:ext cx="3776874" cy="2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7750" y="4181000"/>
            <a:ext cx="6077616" cy="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2700" y="3482750"/>
            <a:ext cx="3390900" cy="457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et Classification d’images</a:t>
            </a:r>
            <a:endParaRPr/>
          </a:p>
        </p:txBody>
      </p:sp>
      <p:sp>
        <p:nvSpPr>
          <p:cNvPr id="540" name="Google Shape;54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41" name="Google Shape;5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151" y="1254825"/>
            <a:ext cx="1540860" cy="248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852" y="3404524"/>
            <a:ext cx="2249474" cy="15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625" y="3031300"/>
            <a:ext cx="2249475" cy="19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625" y="1017725"/>
            <a:ext cx="2104401" cy="19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/>
        </p:nvSpPr>
        <p:spPr>
          <a:xfrm>
            <a:off x="62200" y="1207075"/>
            <a:ext cx="39819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Utilisation de Streamlit pour générer une page HTML interactive.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fr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Choix de l’image à importer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fr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Traitement Image via pipeline VGG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AutoNum type="arabicPeriod"/>
            </a:pPr>
            <a:r>
              <a:rPr lang="fr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 kmeans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de l’étude de faisabilité</a:t>
            </a:r>
            <a:endParaRPr/>
          </a:p>
        </p:txBody>
      </p:sp>
      <p:sp>
        <p:nvSpPr>
          <p:cNvPr id="551" name="Google Shape;55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40"/>
              <a:t>Conclusions</a:t>
            </a:r>
            <a:endParaRPr sz="2440"/>
          </a:p>
        </p:txBody>
      </p:sp>
      <p:sp>
        <p:nvSpPr>
          <p:cNvPr id="557" name="Google Shape;557;p68"/>
          <p:cNvSpPr txBox="1"/>
          <p:nvPr/>
        </p:nvSpPr>
        <p:spPr>
          <a:xfrm>
            <a:off x="5766825" y="1665850"/>
            <a:ext cx="311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réduction de dimension ACP, nous permet de simplifier nos modèles.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“Bag of Words” nous permettent de normaliser les textes et images, avant classification.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68"/>
          <p:cNvSpPr txBox="1"/>
          <p:nvPr/>
        </p:nvSpPr>
        <p:spPr>
          <a:xfrm>
            <a:off x="1319650" y="1665850"/>
            <a:ext cx="3053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Nous avons étudié 2 types de données : text review + images. Provenance du dataset Yelp (incluant les données de l’API)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68"/>
          <p:cNvSpPr txBox="1"/>
          <p:nvPr/>
        </p:nvSpPr>
        <p:spPr>
          <a:xfrm>
            <a:off x="1396100" y="3323175"/>
            <a:ext cx="297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classification kMeans démontre des possibilités de classer les données de manière non supervisée (Fiabilité &lt; 50%)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68"/>
          <p:cNvSpPr txBox="1"/>
          <p:nvPr/>
        </p:nvSpPr>
        <p:spPr>
          <a:xfrm>
            <a:off x="5679650" y="3323175"/>
            <a:ext cx="337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techniques de réduction de dimensions (PyLDAVis + T-SNE) ont permis de représenter un ensemble de points d'un espace à grande dimension dans un espace de deux dimensions.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1" name="Google Shape;5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25" y="3399375"/>
            <a:ext cx="895975" cy="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50" y="3399375"/>
            <a:ext cx="874525" cy="8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25" y="1665850"/>
            <a:ext cx="895975" cy="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950" y="1665850"/>
            <a:ext cx="895975" cy="8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440"/>
              <a:t>Segmentez des clients d'un site e-commerce</a:t>
            </a:r>
            <a:endParaRPr sz="2440"/>
          </a:p>
        </p:txBody>
      </p:sp>
      <p:sp>
        <p:nvSpPr>
          <p:cNvPr id="148" name="Google Shape;148;p28"/>
          <p:cNvSpPr txBox="1"/>
          <p:nvPr/>
        </p:nvSpPr>
        <p:spPr>
          <a:xfrm>
            <a:off x="1329275" y="1665850"/>
            <a:ext cx="299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Proposer une étude sur la faisabilité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 détection des sujets d’insatisfaction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labellisation automatique des photos.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525" y="1763500"/>
            <a:ext cx="874525" cy="8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75" y="3323175"/>
            <a:ext cx="944500" cy="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1329275" y="3323175"/>
            <a:ext cx="268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Fichiers JSON (reviews et photos)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Dossier Photos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 YELP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5162025" y="1665850"/>
            <a:ext cx="385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Déterminer les sujet d’insatisfaction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Labelliser automatiquement des images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Page Web permettant d’utiliser les modèles de classification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538" y="3323175"/>
            <a:ext cx="944500" cy="9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5162025" y="3323175"/>
            <a:ext cx="381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Traitement NLP (Texte) et SIFT + CNN (Images)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Réduction de dimension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 non supervisée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Visualisation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850" y="1742050"/>
            <a:ext cx="874525" cy="8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Détecter les sujets insatisfactions à partir de données textuelles: </a:t>
            </a:r>
            <a:r>
              <a:rPr i="1" lang="fr" u="sng"/>
              <a:t>Review</a:t>
            </a:r>
            <a:endParaRPr i="1" u="sng"/>
          </a:p>
        </p:txBody>
      </p:sp>
      <p:sp>
        <p:nvSpPr>
          <p:cNvPr id="162" name="Google Shape;16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9">
            <a:hlinkClick action="ppaction://hlinksldjump" r:id="rId3"/>
          </p:cNvPr>
          <p:cNvSpPr/>
          <p:nvPr/>
        </p:nvSpPr>
        <p:spPr>
          <a:xfrm flipH="1">
            <a:off x="7252050" y="263575"/>
            <a:ext cx="1220400" cy="459300"/>
          </a:xfrm>
          <a:prstGeom prst="striped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lt1"/>
                </a:solidFill>
              </a:rPr>
              <a:t>Back to AGENDA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jeu de données</a:t>
            </a:r>
            <a:endParaRPr/>
          </a:p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Compréhension</a:t>
            </a:r>
            <a:r>
              <a:rPr lang="fr"/>
              <a:t> du jeu de données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4987000" y="1517925"/>
            <a:ext cx="23931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Pas de valeurs nulles / vides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425" y="1959099"/>
            <a:ext cx="2665899" cy="171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" id="178" name="Google Shape;17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729" y="159173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1053125" y="1591733"/>
            <a:ext cx="348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yelp_academic_dataset_review.json</a:t>
            </a:r>
            <a:endParaRPr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Char char="🡪"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4.97Go</a:t>
            </a:r>
            <a:endParaRPr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🡪"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 lignes importées = 200000</a:t>
            </a:r>
            <a:endParaRPr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entury Gothic"/>
              <a:buChar char="🡪"/>
            </a:pPr>
            <a:r>
              <a:rPr lang="fr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Filtrage sur les satisfaction faibles </a:t>
            </a:r>
            <a:endParaRPr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31"/>
          <p:cNvSpPr/>
          <p:nvPr/>
        </p:nvSpPr>
        <p:spPr>
          <a:xfrm>
            <a:off x="4789548" y="2555977"/>
            <a:ext cx="316200" cy="15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1"/>
          <p:cNvCxnSpPr>
            <a:stCxn id="179" idx="3"/>
            <a:endCxn id="180" idx="1"/>
          </p:cNvCxnSpPr>
          <p:nvPr/>
        </p:nvCxnSpPr>
        <p:spPr>
          <a:xfrm>
            <a:off x="4540925" y="2068883"/>
            <a:ext cx="2487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571" y="3200575"/>
            <a:ext cx="1591000" cy="18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665" y="3422050"/>
            <a:ext cx="88582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94800" y="4491100"/>
            <a:ext cx="1792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Filtrage Notes de 1 à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3004775" y="4435600"/>
            <a:ext cx="189900" cy="504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1375" y="2994650"/>
            <a:ext cx="3045319" cy="199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5964350" y="3137825"/>
            <a:ext cx="17922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2005 à 2018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490250" y="526350"/>
            <a:ext cx="776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sujets d’insatisfactions</a:t>
            </a:r>
            <a:endParaRPr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